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640" r:id="rId2"/>
    <p:sldId id="624" r:id="rId3"/>
    <p:sldId id="642" r:id="rId4"/>
    <p:sldId id="643" r:id="rId5"/>
    <p:sldId id="641" r:id="rId6"/>
    <p:sldId id="647" r:id="rId7"/>
    <p:sldId id="653" r:id="rId8"/>
    <p:sldId id="650" r:id="rId9"/>
    <p:sldId id="634" r:id="rId10"/>
    <p:sldId id="644" r:id="rId11"/>
    <p:sldId id="652" r:id="rId12"/>
    <p:sldId id="651" r:id="rId13"/>
    <p:sldId id="655" r:id="rId14"/>
    <p:sldId id="613" r:id="rId15"/>
    <p:sldId id="625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9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2FB87-6B6B-4283-9E67-D235AC647D6C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AE239-1873-443E-BE31-FC4CAECECA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513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57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10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7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85880" y="0"/>
            <a:ext cx="153926" cy="6858000"/>
          </a:xfrm>
          <a:prstGeom prst="rect">
            <a:avLst/>
          </a:prstGeom>
          <a:solidFill>
            <a:srgbClr val="E29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1914F1-BD28-0A84-2B12-0B2F13F03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904" y="12154"/>
            <a:ext cx="5354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3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15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08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67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59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10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14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80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67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1AC2-505C-42CD-9713-FC81A54DB1CA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2ADD7-053F-4A70-B9B1-51194E39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 txBox="1">
            <a:spLocks/>
          </p:cNvSpPr>
          <p:nvPr/>
        </p:nvSpPr>
        <p:spPr>
          <a:xfrm>
            <a:off x="6491438" y="894066"/>
            <a:ext cx="5569745" cy="32275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5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/>
              <a:t>Linee guida endoscopiche</a:t>
            </a:r>
          </a:p>
        </p:txBody>
      </p:sp>
      <p:sp>
        <p:nvSpPr>
          <p:cNvPr id="7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 txBox="1">
            <a:spLocks/>
          </p:cNvSpPr>
          <p:nvPr/>
        </p:nvSpPr>
        <p:spPr>
          <a:xfrm>
            <a:off x="6784571" y="4660900"/>
            <a:ext cx="4526280" cy="1279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b="1">
                <a:solidFill>
                  <a:srgbClr val="E98B0D"/>
                </a:solidFill>
              </a:rPr>
              <a:t>Matteo Monami</a:t>
            </a:r>
          </a:p>
          <a:p>
            <a:pPr algn="ctr"/>
            <a:r>
              <a:rPr lang="it-IT" b="1">
                <a:solidFill>
                  <a:srgbClr val="E98B0D"/>
                </a:solidFill>
              </a:rPr>
              <a:t>Aou-careggi- firenze</a:t>
            </a:r>
            <a:endParaRPr lang="it-IT" b="1" dirty="0">
              <a:solidFill>
                <a:srgbClr val="E98B0D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E82F37-CBB1-D24D-9830-434642A24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432"/>
          <a:stretch/>
        </p:blipFill>
        <p:spPr>
          <a:xfrm>
            <a:off x="-335804" y="45571"/>
            <a:ext cx="5569745" cy="67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29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3121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495764" y="844468"/>
            <a:ext cx="938670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/>
              <a:t>Indication</a:t>
            </a:r>
            <a:r>
              <a:rPr lang="it-IT" dirty="0"/>
              <a:t> to </a:t>
            </a:r>
            <a:r>
              <a:rPr lang="it-IT" dirty="0" err="1"/>
              <a:t>endoscopic</a:t>
            </a:r>
            <a:r>
              <a:rPr lang="it-IT" dirty="0"/>
              <a:t> </a:t>
            </a:r>
            <a:r>
              <a:rPr lang="it-IT" dirty="0" err="1"/>
              <a:t>bariatric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: </a:t>
            </a:r>
            <a:r>
              <a:rPr lang="it-IT" sz="28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BMI 27-29.9 Kg/m2</a:t>
            </a:r>
            <a:endParaRPr sz="2000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F9057AA-F050-E246-8B61-1F6ED95A1028}"/>
              </a:ext>
            </a:extLst>
          </p:cNvPr>
          <p:cNvSpPr/>
          <p:nvPr/>
        </p:nvSpPr>
        <p:spPr>
          <a:xfrm>
            <a:off x="495764" y="1367688"/>
            <a:ext cx="3067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 err="1"/>
              <a:t>Outcome</a:t>
            </a:r>
            <a:r>
              <a:rPr lang="it-IT" sz="2000" b="1" dirty="0"/>
              <a:t> 1</a:t>
            </a:r>
            <a:r>
              <a:rPr lang="it-IT" sz="2000" b="1" dirty="0">
                <a:solidFill>
                  <a:srgbClr val="00B050"/>
                </a:solidFill>
              </a:rPr>
              <a:t>: BMI, </a:t>
            </a:r>
            <a:r>
              <a:rPr lang="it-IT" sz="2000" b="1" dirty="0" err="1">
                <a:solidFill>
                  <a:srgbClr val="00B050"/>
                </a:solidFill>
              </a:rPr>
              <a:t>reduction</a:t>
            </a:r>
            <a:endParaRPr lang="it-IT" sz="2000" b="1" dirty="0">
              <a:solidFill>
                <a:srgbClr val="00B05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E4843E-99BA-8A45-81E9-A632FF84BF9A}"/>
              </a:ext>
            </a:extLst>
          </p:cNvPr>
          <p:cNvSpPr txBox="1"/>
          <p:nvPr/>
        </p:nvSpPr>
        <p:spPr>
          <a:xfrm>
            <a:off x="4123024" y="2845467"/>
            <a:ext cx="394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No trials </a:t>
            </a:r>
            <a:r>
              <a:rPr lang="it-IT" sz="4000" dirty="0" err="1"/>
              <a:t>retrieved</a:t>
            </a:r>
            <a:endParaRPr lang="it-IT" sz="40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3013056-3769-8648-85AD-222C4FECC479}"/>
              </a:ext>
            </a:extLst>
          </p:cNvPr>
          <p:cNvSpPr txBox="1"/>
          <p:nvPr/>
        </p:nvSpPr>
        <p:spPr>
          <a:xfrm>
            <a:off x="9436639" y="6108026"/>
            <a:ext cx="21909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err="1"/>
              <a:t>Unpublished</a:t>
            </a:r>
            <a:r>
              <a:rPr lang="it-IT" sz="2200" i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89558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3121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495764" y="844468"/>
            <a:ext cx="938670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/>
              <a:t>Indication</a:t>
            </a:r>
            <a:r>
              <a:rPr lang="it-IT" dirty="0"/>
              <a:t> to </a:t>
            </a:r>
            <a:r>
              <a:rPr lang="it-IT" dirty="0" err="1"/>
              <a:t>endoscopic</a:t>
            </a:r>
            <a:r>
              <a:rPr lang="it-IT" dirty="0"/>
              <a:t> </a:t>
            </a:r>
            <a:r>
              <a:rPr lang="it-IT" dirty="0" err="1"/>
              <a:t>bariatric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: </a:t>
            </a:r>
            <a:r>
              <a:rPr lang="it-IT" sz="28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BMI 30-34.9 Kg/m2</a:t>
            </a:r>
            <a:endParaRPr sz="2000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F9057AA-F050-E246-8B61-1F6ED95A1028}"/>
              </a:ext>
            </a:extLst>
          </p:cNvPr>
          <p:cNvSpPr/>
          <p:nvPr/>
        </p:nvSpPr>
        <p:spPr>
          <a:xfrm>
            <a:off x="495764" y="1367688"/>
            <a:ext cx="3067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 err="1"/>
              <a:t>Outcome</a:t>
            </a:r>
            <a:r>
              <a:rPr lang="it-IT" sz="2000" b="1" dirty="0"/>
              <a:t> 1</a:t>
            </a:r>
            <a:r>
              <a:rPr lang="it-IT" sz="2000" b="1" dirty="0">
                <a:solidFill>
                  <a:srgbClr val="00B050"/>
                </a:solidFill>
              </a:rPr>
              <a:t>: BMI, </a:t>
            </a:r>
            <a:r>
              <a:rPr lang="it-IT" sz="2000" b="1" dirty="0" err="1">
                <a:solidFill>
                  <a:srgbClr val="00B050"/>
                </a:solidFill>
              </a:rPr>
              <a:t>reduction</a:t>
            </a:r>
            <a:endParaRPr lang="it-IT" sz="2000" b="1" dirty="0">
              <a:solidFill>
                <a:srgbClr val="00B05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26C691-9C7F-E84E-A023-2AE9D4CD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018" y="1995982"/>
            <a:ext cx="8585453" cy="465158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5B58E-9EE9-D045-A357-6F1BB6B5DB62}"/>
              </a:ext>
            </a:extLst>
          </p:cNvPr>
          <p:cNvSpPr txBox="1"/>
          <p:nvPr/>
        </p:nvSpPr>
        <p:spPr>
          <a:xfrm>
            <a:off x="9436639" y="6108026"/>
            <a:ext cx="21909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err="1"/>
              <a:t>Unpublished</a:t>
            </a:r>
            <a:r>
              <a:rPr lang="it-IT" sz="2200" i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66004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3121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495764" y="844468"/>
            <a:ext cx="938670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/>
              <a:t>Indication</a:t>
            </a:r>
            <a:r>
              <a:rPr lang="it-IT" dirty="0"/>
              <a:t> to </a:t>
            </a:r>
            <a:r>
              <a:rPr lang="it-IT" dirty="0" err="1"/>
              <a:t>endoscopic</a:t>
            </a:r>
            <a:r>
              <a:rPr lang="it-IT" dirty="0"/>
              <a:t> </a:t>
            </a:r>
            <a:r>
              <a:rPr lang="it-IT" dirty="0" err="1"/>
              <a:t>bariatric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: </a:t>
            </a:r>
            <a:r>
              <a:rPr lang="it-IT" sz="28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BMI 35-39.9 Kg/m2</a:t>
            </a:r>
            <a:endParaRPr sz="2000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F9057AA-F050-E246-8B61-1F6ED95A1028}"/>
              </a:ext>
            </a:extLst>
          </p:cNvPr>
          <p:cNvSpPr/>
          <p:nvPr/>
        </p:nvSpPr>
        <p:spPr>
          <a:xfrm>
            <a:off x="495764" y="1367688"/>
            <a:ext cx="3067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 err="1"/>
              <a:t>Outcome</a:t>
            </a:r>
            <a:r>
              <a:rPr lang="it-IT" sz="2000" b="1" dirty="0"/>
              <a:t> 1</a:t>
            </a:r>
            <a:r>
              <a:rPr lang="it-IT" sz="2000" b="1" dirty="0">
                <a:solidFill>
                  <a:srgbClr val="00B050"/>
                </a:solidFill>
              </a:rPr>
              <a:t>: BMI, </a:t>
            </a:r>
            <a:r>
              <a:rPr lang="it-IT" sz="2000" b="1" dirty="0" err="1">
                <a:solidFill>
                  <a:srgbClr val="00B050"/>
                </a:solidFill>
              </a:rPr>
              <a:t>reduction</a:t>
            </a:r>
            <a:endParaRPr lang="it-IT" sz="2000" b="1" dirty="0">
              <a:solidFill>
                <a:srgbClr val="00B05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E92D5DD-2919-E347-8729-DA7FD2B50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79" y="1950502"/>
            <a:ext cx="8527320" cy="462498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842F6E-78BC-A147-98B6-D6CFC3F8FB60}"/>
              </a:ext>
            </a:extLst>
          </p:cNvPr>
          <p:cNvSpPr txBox="1"/>
          <p:nvPr/>
        </p:nvSpPr>
        <p:spPr>
          <a:xfrm>
            <a:off x="9436639" y="6108026"/>
            <a:ext cx="21909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err="1"/>
              <a:t>Unpublished</a:t>
            </a:r>
            <a:r>
              <a:rPr lang="it-IT" sz="2200" i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4251405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3121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495763" y="844468"/>
            <a:ext cx="1113185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/>
              <a:t>Indication</a:t>
            </a:r>
            <a:r>
              <a:rPr lang="it-IT" dirty="0"/>
              <a:t> to </a:t>
            </a:r>
            <a:r>
              <a:rPr lang="it-IT" dirty="0" err="1"/>
              <a:t>endoscopic</a:t>
            </a:r>
            <a:r>
              <a:rPr lang="it-IT" dirty="0"/>
              <a:t> </a:t>
            </a:r>
            <a:r>
              <a:rPr lang="it-IT" dirty="0" err="1"/>
              <a:t>bariatric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: </a:t>
            </a:r>
            <a:r>
              <a:rPr lang="it-IT" sz="28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insufficient</a:t>
            </a:r>
            <a:r>
              <a:rPr lang="it-IT" dirty="0"/>
              <a:t> </a:t>
            </a:r>
            <a:r>
              <a:rPr lang="it-IT" sz="28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it-IT" sz="28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28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loss</a:t>
            </a:r>
            <a:r>
              <a:rPr lang="it-IT" sz="28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/</a:t>
            </a:r>
            <a:r>
              <a:rPr lang="it-IT" sz="2800" dirty="0" err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regain</a:t>
            </a:r>
            <a:endParaRPr sz="2000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F9057AA-F050-E246-8B61-1F6ED95A1028}"/>
              </a:ext>
            </a:extLst>
          </p:cNvPr>
          <p:cNvSpPr/>
          <p:nvPr/>
        </p:nvSpPr>
        <p:spPr>
          <a:xfrm>
            <a:off x="495764" y="1367688"/>
            <a:ext cx="3067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 err="1"/>
              <a:t>Outcome</a:t>
            </a:r>
            <a:r>
              <a:rPr lang="it-IT" sz="2000" b="1" dirty="0"/>
              <a:t> 1</a:t>
            </a:r>
            <a:r>
              <a:rPr lang="it-IT" sz="2000" b="1" dirty="0">
                <a:solidFill>
                  <a:srgbClr val="00B050"/>
                </a:solidFill>
              </a:rPr>
              <a:t>: BMI, </a:t>
            </a:r>
            <a:r>
              <a:rPr lang="it-IT" sz="2000" b="1" dirty="0" err="1">
                <a:solidFill>
                  <a:srgbClr val="00B050"/>
                </a:solidFill>
              </a:rPr>
              <a:t>reduction</a:t>
            </a:r>
            <a:endParaRPr lang="it-IT" sz="2000" b="1" dirty="0">
              <a:solidFill>
                <a:srgbClr val="00B05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842F6E-78BC-A147-98B6-D6CFC3F8FB60}"/>
              </a:ext>
            </a:extLst>
          </p:cNvPr>
          <p:cNvSpPr txBox="1"/>
          <p:nvPr/>
        </p:nvSpPr>
        <p:spPr>
          <a:xfrm>
            <a:off x="9436639" y="6108026"/>
            <a:ext cx="21909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err="1"/>
              <a:t>Unpublished</a:t>
            </a:r>
            <a:r>
              <a:rPr lang="it-IT" sz="2200" i="1" dirty="0"/>
              <a:t> data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11BECB-28DE-B140-9BD5-4A8D898F3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7" y="1863667"/>
            <a:ext cx="8372936" cy="491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6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7304252-E478-7C4E-9C7E-5F32954FE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070747" y="398999"/>
            <a:ext cx="5360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Eminence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Based Medicine</a:t>
            </a:r>
          </a:p>
        </p:txBody>
      </p:sp>
    </p:spTree>
    <p:extLst>
      <p:ext uri="{BB962C8B-B14F-4D97-AF65-F5344CB8AC3E}">
        <p14:creationId xmlns:p14="http://schemas.microsoft.com/office/powerpoint/2010/main" val="4283169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8A83EA0-9DC1-274D-9395-E8EADF74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7344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816696" y="652923"/>
            <a:ext cx="584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Evidence </a:t>
            </a:r>
            <a:r>
              <a:rPr lang="it-IT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</a:t>
            </a:r>
          </a:p>
        </p:txBody>
      </p:sp>
    </p:spTree>
    <p:extLst>
      <p:ext uri="{BB962C8B-B14F-4D97-AF65-F5344CB8AC3E}">
        <p14:creationId xmlns:p14="http://schemas.microsoft.com/office/powerpoint/2010/main" val="103074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145755" y="1073299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Conflitti di interessi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</a:t>
            </a:fld>
            <a:endParaRPr dirty="0"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asellaDiTesto 12"/>
          <p:cNvSpPr txBox="1"/>
          <p:nvPr/>
        </p:nvSpPr>
        <p:spPr>
          <a:xfrm>
            <a:off x="1145755" y="1802793"/>
            <a:ext cx="10192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Negli ultimi due anni, M. Monami ha ricevuto: 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compensi per relazioni a corsi/convegni da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Sanofi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Zuccato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srl</a:t>
            </a:r>
            <a:endParaRPr lang="it-IT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compensi da agenzie in simposi sponsorizzati da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Boehringer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Ingelheim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Eli Lilly,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Mundipharma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Novo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Nordisk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Sanofi</a:t>
            </a: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Takeda</a:t>
            </a:r>
            <a:endParaRPr lang="it-IT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0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210567" y="892979"/>
            <a:ext cx="1045376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AGREE (Appraisal of </a:t>
            </a:r>
            <a:r>
              <a:rPr lang="it-IT" dirty="0" err="1"/>
              <a:t>Guidelines</a:t>
            </a:r>
            <a:r>
              <a:rPr lang="it-IT" dirty="0"/>
              <a:t> for </a:t>
            </a:r>
            <a:r>
              <a:rPr lang="it-IT" dirty="0" err="1"/>
              <a:t>Research</a:t>
            </a:r>
            <a:r>
              <a:rPr lang="it-IT" dirty="0"/>
              <a:t> and Evaluation) - II</a:t>
            </a:r>
            <a:endParaRPr dirty="0"/>
          </a:p>
        </p:txBody>
      </p:sp>
      <p:sp>
        <p:nvSpPr>
          <p:cNvPr id="15" name="Shape 121"/>
          <p:cNvSpPr/>
          <p:nvPr/>
        </p:nvSpPr>
        <p:spPr>
          <a:xfrm>
            <a:off x="462419" y="1511905"/>
            <a:ext cx="942184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000" b="1" i="1" dirty="0">
                <a:solidFill>
                  <a:srgbClr val="00B050"/>
                </a:solidFill>
              </a:rPr>
              <a:t>DOMAIN 1: SCOPE AND PURPOSE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E25B2B-DCC4-E24E-A013-2AA637973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1" t="1843" r="6197" b="64927"/>
          <a:stretch/>
        </p:blipFill>
        <p:spPr>
          <a:xfrm>
            <a:off x="878541" y="2247622"/>
            <a:ext cx="9914965" cy="3403652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miter lim="400000"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E083E1-0CCD-9F43-BCAE-F311BEB087FE}"/>
              </a:ext>
            </a:extLst>
          </p:cNvPr>
          <p:cNvSpPr txBox="1"/>
          <p:nvPr/>
        </p:nvSpPr>
        <p:spPr>
          <a:xfrm>
            <a:off x="4945789" y="6223685"/>
            <a:ext cx="7022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de Luca et al., </a:t>
            </a:r>
            <a:r>
              <a:rPr lang="it-IT" sz="2400" i="1" dirty="0" err="1"/>
              <a:t>Updates</a:t>
            </a:r>
            <a:r>
              <a:rPr lang="it-IT" sz="2400" i="1" dirty="0"/>
              <a:t> in </a:t>
            </a:r>
            <a:r>
              <a:rPr lang="it-IT" sz="2400" i="1" dirty="0" err="1"/>
              <a:t>Surgery</a:t>
            </a:r>
            <a:r>
              <a:rPr lang="it-IT" sz="2400" i="1" dirty="0"/>
              <a:t>, </a:t>
            </a:r>
            <a:r>
              <a:rPr lang="it-IT" sz="2400" i="1" dirty="0" err="1"/>
              <a:t>ahead</a:t>
            </a:r>
            <a:r>
              <a:rPr lang="it-IT" sz="2400" i="1" dirty="0"/>
              <a:t>-of </a:t>
            </a:r>
            <a:r>
              <a:rPr lang="it-IT" sz="2400" i="1" dirty="0" err="1"/>
              <a:t>print</a:t>
            </a:r>
            <a:r>
              <a:rPr lang="it-IT" sz="2400" i="1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39375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120"/>
          <p:cNvSpPr/>
          <p:nvPr/>
        </p:nvSpPr>
        <p:spPr>
          <a:xfrm>
            <a:off x="210567" y="892979"/>
            <a:ext cx="1045376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AGREE (Appraisal of </a:t>
            </a:r>
            <a:r>
              <a:rPr lang="it-IT" dirty="0" err="1"/>
              <a:t>Guidelines</a:t>
            </a:r>
            <a:r>
              <a:rPr lang="it-IT" dirty="0"/>
              <a:t> for </a:t>
            </a:r>
            <a:r>
              <a:rPr lang="it-IT" dirty="0" err="1"/>
              <a:t>Research</a:t>
            </a:r>
            <a:r>
              <a:rPr lang="it-IT" dirty="0"/>
              <a:t> and Evaluation) - II</a:t>
            </a:r>
            <a:endParaRPr dirty="0"/>
          </a:p>
        </p:txBody>
      </p:sp>
      <p:sp>
        <p:nvSpPr>
          <p:cNvPr id="15" name="Shape 121"/>
          <p:cNvSpPr/>
          <p:nvPr/>
        </p:nvSpPr>
        <p:spPr>
          <a:xfrm>
            <a:off x="462419" y="1511905"/>
            <a:ext cx="942184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000" b="1" i="1" dirty="0">
                <a:solidFill>
                  <a:srgbClr val="00B050"/>
                </a:solidFill>
              </a:rPr>
              <a:t>DOMAIN 2: STAKEHOLDER INVOLVEMENT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A0C702-37C2-6046-95C5-99AA2663D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882" y="2107784"/>
            <a:ext cx="9736235" cy="406347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miter lim="400000"/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E674B58-8D64-3A4C-AAAA-FA2ECE157AC7}"/>
              </a:ext>
            </a:extLst>
          </p:cNvPr>
          <p:cNvSpPr txBox="1"/>
          <p:nvPr/>
        </p:nvSpPr>
        <p:spPr>
          <a:xfrm>
            <a:off x="4945789" y="6313330"/>
            <a:ext cx="7022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de Luca et al., </a:t>
            </a:r>
            <a:r>
              <a:rPr lang="it-IT" sz="2400" i="1" dirty="0" err="1"/>
              <a:t>Updates</a:t>
            </a:r>
            <a:r>
              <a:rPr lang="it-IT" sz="2400" i="1" dirty="0"/>
              <a:t> in </a:t>
            </a:r>
            <a:r>
              <a:rPr lang="it-IT" sz="2400" i="1" dirty="0" err="1"/>
              <a:t>Surgery</a:t>
            </a:r>
            <a:r>
              <a:rPr lang="it-IT" sz="2400" i="1" dirty="0"/>
              <a:t>, </a:t>
            </a:r>
            <a:r>
              <a:rPr lang="it-IT" sz="2400" i="1" dirty="0" err="1"/>
              <a:t>ahead</a:t>
            </a:r>
            <a:r>
              <a:rPr lang="it-IT" sz="2400" i="1" dirty="0"/>
              <a:t>-of </a:t>
            </a:r>
            <a:r>
              <a:rPr lang="it-IT" sz="2400" i="1" dirty="0" err="1"/>
              <a:t>print</a:t>
            </a:r>
            <a:r>
              <a:rPr lang="it-IT" sz="2400" i="1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906343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612772" y="1208868"/>
            <a:ext cx="1045376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GRADE </a:t>
            </a:r>
          </a:p>
          <a:p>
            <a:r>
              <a:rPr lang="it-IT" sz="2000" dirty="0"/>
              <a:t>(</a:t>
            </a:r>
            <a:r>
              <a:rPr lang="it-IT" sz="2000" dirty="0" err="1"/>
              <a:t>Grading</a:t>
            </a:r>
            <a:r>
              <a:rPr lang="it-IT" sz="2000" dirty="0"/>
              <a:t> of </a:t>
            </a:r>
            <a:r>
              <a:rPr lang="it-IT" sz="2000" dirty="0" err="1"/>
              <a:t>Recommendations</a:t>
            </a:r>
            <a:r>
              <a:rPr lang="it-IT" sz="2000" dirty="0"/>
              <a:t> </a:t>
            </a:r>
            <a:r>
              <a:rPr lang="it-IT" sz="2000" dirty="0" err="1"/>
              <a:t>Assessment</a:t>
            </a:r>
            <a:r>
              <a:rPr lang="it-IT" sz="2000" dirty="0"/>
              <a:t>, Development and Evaluation)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4BE71D-EA9D-2C42-A2A4-9583FFD7B78C}"/>
              </a:ext>
            </a:extLst>
          </p:cNvPr>
          <p:cNvSpPr txBox="1"/>
          <p:nvPr/>
        </p:nvSpPr>
        <p:spPr>
          <a:xfrm>
            <a:off x="7509700" y="6385024"/>
            <a:ext cx="4025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dirty="0" err="1">
                <a:latin typeface="Arial" charset="0"/>
                <a:ea typeface="Arial" charset="0"/>
                <a:cs typeface="Arial" charset="0"/>
              </a:rPr>
              <a:t>Guyatt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G et al. </a:t>
            </a:r>
            <a:r>
              <a:rPr lang="it-IT" sz="1400" i="1" dirty="0" err="1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i="1" dirty="0" err="1">
                <a:latin typeface="Arial" charset="0"/>
                <a:ea typeface="Arial" charset="0"/>
                <a:cs typeface="Arial" charset="0"/>
              </a:rPr>
              <a:t>Clin</a:t>
            </a:r>
            <a:r>
              <a:rPr lang="it-IT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400" i="1" dirty="0" err="1">
                <a:latin typeface="Arial" charset="0"/>
                <a:ea typeface="Arial" charset="0"/>
                <a:cs typeface="Arial" charset="0"/>
              </a:rPr>
              <a:t>Epidemiol</a:t>
            </a:r>
            <a:r>
              <a:rPr lang="it-IT" sz="1400" dirty="0">
                <a:latin typeface="Arial" charset="0"/>
                <a:ea typeface="Arial" charset="0"/>
                <a:cs typeface="Arial" charset="0"/>
              </a:rPr>
              <a:t> 64:383-94, 2011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9826BE-D35D-8C4E-AC60-BC767B4DA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482" y="2069430"/>
            <a:ext cx="5506915" cy="4623371"/>
          </a:xfrm>
          <a:prstGeom prst="rect">
            <a:avLst/>
          </a:prstGeom>
        </p:spPr>
      </p:pic>
      <p:sp>
        <p:nvSpPr>
          <p:cNvPr id="4" name="Parentesi graffa chiusa 3"/>
          <p:cNvSpPr/>
          <p:nvPr/>
        </p:nvSpPr>
        <p:spPr>
          <a:xfrm>
            <a:off x="5743852" y="2325950"/>
            <a:ext cx="363985" cy="9499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442506" y="2618913"/>
            <a:ext cx="135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RCT e/o OBS</a:t>
            </a:r>
          </a:p>
        </p:txBody>
      </p:sp>
      <p:sp>
        <p:nvSpPr>
          <p:cNvPr id="15" name="Shape 121"/>
          <p:cNvSpPr/>
          <p:nvPr/>
        </p:nvSpPr>
        <p:spPr>
          <a:xfrm>
            <a:off x="460628" y="829280"/>
            <a:ext cx="9421844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000" b="1" i="1" dirty="0">
                <a:solidFill>
                  <a:srgbClr val="00B050"/>
                </a:solidFill>
              </a:rPr>
              <a:t>DOMAIN 3: RIGOUR OF DEVELOPMENT</a:t>
            </a:r>
          </a:p>
          <a:p>
            <a:pPr>
              <a:spcAft>
                <a:spcPts val="1200"/>
              </a:spcAft>
            </a:pPr>
            <a:endParaRPr lang="it-IT" sz="20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6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511" y="-18288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239307" y="773349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PICO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D57ED6-75CB-FC45-A9E2-8CA714467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37" b="18591"/>
          <a:stretch/>
        </p:blipFill>
        <p:spPr>
          <a:xfrm>
            <a:off x="100593" y="4198701"/>
            <a:ext cx="6096000" cy="201827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85EEA38-E81C-5241-8472-4E9263F36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92"/>
          <a:stretch/>
        </p:blipFill>
        <p:spPr>
          <a:xfrm>
            <a:off x="5739393" y="4162124"/>
            <a:ext cx="6370319" cy="115068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FE31BC5-9D5A-D34B-B415-C2A7AAA32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96" b="54226"/>
          <a:stretch/>
        </p:blipFill>
        <p:spPr>
          <a:xfrm>
            <a:off x="1970229" y="1201235"/>
            <a:ext cx="7449590" cy="26678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1CEC0EB-7A17-9B49-8B53-68641E98DDFA}"/>
              </a:ext>
            </a:extLst>
          </p:cNvPr>
          <p:cNvSpPr/>
          <p:nvPr/>
        </p:nvSpPr>
        <p:spPr>
          <a:xfrm>
            <a:off x="2451100" y="3810000"/>
            <a:ext cx="6968719" cy="109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B59507A-FDC1-5E49-B3AE-3BED44103AAC}"/>
              </a:ext>
            </a:extLst>
          </p:cNvPr>
          <p:cNvCxnSpPr/>
          <p:nvPr/>
        </p:nvCxnSpPr>
        <p:spPr>
          <a:xfrm>
            <a:off x="415948" y="4047879"/>
            <a:ext cx="112335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BAC651BD-F420-E947-BAA2-F74C4DACC22A}"/>
              </a:ext>
            </a:extLst>
          </p:cNvPr>
          <p:cNvCxnSpPr/>
          <p:nvPr/>
        </p:nvCxnSpPr>
        <p:spPr>
          <a:xfrm>
            <a:off x="342095" y="6376165"/>
            <a:ext cx="112335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511" y="-18288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239307" y="773349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PICO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D57ED6-75CB-FC45-A9E2-8CA714467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37" b="18591"/>
          <a:stretch/>
        </p:blipFill>
        <p:spPr>
          <a:xfrm>
            <a:off x="100593" y="4198701"/>
            <a:ext cx="6096000" cy="201827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85EEA38-E81C-5241-8472-4E9263F36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92"/>
          <a:stretch/>
        </p:blipFill>
        <p:spPr>
          <a:xfrm>
            <a:off x="5739393" y="4162124"/>
            <a:ext cx="6370319" cy="115068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1CEC0EB-7A17-9B49-8B53-68641E98DDFA}"/>
              </a:ext>
            </a:extLst>
          </p:cNvPr>
          <p:cNvSpPr/>
          <p:nvPr/>
        </p:nvSpPr>
        <p:spPr>
          <a:xfrm>
            <a:off x="2451100" y="3810000"/>
            <a:ext cx="6968719" cy="109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B59507A-FDC1-5E49-B3AE-3BED44103AAC}"/>
              </a:ext>
            </a:extLst>
          </p:cNvPr>
          <p:cNvCxnSpPr/>
          <p:nvPr/>
        </p:nvCxnSpPr>
        <p:spPr>
          <a:xfrm>
            <a:off x="415948" y="4047879"/>
            <a:ext cx="112335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BAC651BD-F420-E947-BAA2-F74C4DACC22A}"/>
              </a:ext>
            </a:extLst>
          </p:cNvPr>
          <p:cNvCxnSpPr/>
          <p:nvPr/>
        </p:nvCxnSpPr>
        <p:spPr>
          <a:xfrm>
            <a:off x="342095" y="6376165"/>
            <a:ext cx="112335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A6F9C9E8-E4AF-924E-A045-00AF2EB88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901" y="1410033"/>
            <a:ext cx="8716300" cy="18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75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511" y="-18288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239307" y="773349"/>
            <a:ext cx="851603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PICO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2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D57ED6-75CB-FC45-A9E2-8CA714467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37" b="18591"/>
          <a:stretch/>
        </p:blipFill>
        <p:spPr>
          <a:xfrm>
            <a:off x="100593" y="4198701"/>
            <a:ext cx="6096000" cy="201827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85EEA38-E81C-5241-8472-4E9263F36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92"/>
          <a:stretch/>
        </p:blipFill>
        <p:spPr>
          <a:xfrm>
            <a:off x="5739393" y="4162124"/>
            <a:ext cx="6370319" cy="115068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1CEC0EB-7A17-9B49-8B53-68641E98DDFA}"/>
              </a:ext>
            </a:extLst>
          </p:cNvPr>
          <p:cNvSpPr/>
          <p:nvPr/>
        </p:nvSpPr>
        <p:spPr>
          <a:xfrm>
            <a:off x="2451100" y="3810000"/>
            <a:ext cx="6968719" cy="109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B59507A-FDC1-5E49-B3AE-3BED44103AAC}"/>
              </a:ext>
            </a:extLst>
          </p:cNvPr>
          <p:cNvCxnSpPr/>
          <p:nvPr/>
        </p:nvCxnSpPr>
        <p:spPr>
          <a:xfrm>
            <a:off x="415948" y="4047879"/>
            <a:ext cx="112335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BAC651BD-F420-E947-BAA2-F74C4DACC22A}"/>
              </a:ext>
            </a:extLst>
          </p:cNvPr>
          <p:cNvCxnSpPr/>
          <p:nvPr/>
        </p:nvCxnSpPr>
        <p:spPr>
          <a:xfrm>
            <a:off x="342095" y="6376165"/>
            <a:ext cx="112335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50BBA87F-8D98-4043-AECB-A2DFB34DF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58"/>
          <a:stretch/>
        </p:blipFill>
        <p:spPr>
          <a:xfrm>
            <a:off x="1541973" y="1453343"/>
            <a:ext cx="8786972" cy="193603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E75B989-B6C1-7242-BCEF-1446F028DBEC}"/>
              </a:ext>
            </a:extLst>
          </p:cNvPr>
          <p:cNvSpPr/>
          <p:nvPr/>
        </p:nvSpPr>
        <p:spPr>
          <a:xfrm>
            <a:off x="1773936" y="3255264"/>
            <a:ext cx="8443878" cy="265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26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1842" r="10033"/>
          <a:stretch/>
        </p:blipFill>
        <p:spPr>
          <a:xfrm>
            <a:off x="6485030" y="2205038"/>
            <a:ext cx="5715000" cy="4333875"/>
          </a:xfrm>
          <a:prstGeom prst="rect">
            <a:avLst/>
          </a:prstGeom>
        </p:spPr>
      </p:pic>
      <p:pic>
        <p:nvPicPr>
          <p:cNvPr id="119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441" y="0"/>
            <a:ext cx="9180512" cy="6872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424237" y="895300"/>
            <a:ext cx="1045376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AGREE (Appraisal of </a:t>
            </a:r>
            <a:r>
              <a:rPr lang="it-IT" dirty="0" err="1"/>
              <a:t>Guidelines</a:t>
            </a:r>
            <a:r>
              <a:rPr lang="it-IT" dirty="0"/>
              <a:t> for </a:t>
            </a:r>
            <a:r>
              <a:rPr lang="it-IT" dirty="0" err="1"/>
              <a:t>Research</a:t>
            </a:r>
            <a:r>
              <a:rPr lang="it-IT" dirty="0"/>
              <a:t> and Evaluation) - II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4294967295"/>
          </p:nvPr>
        </p:nvSpPr>
        <p:spPr>
          <a:xfrm>
            <a:off x="9882472" y="6400414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096355" y="51432"/>
            <a:ext cx="112145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Titolo presentazione </a:t>
            </a:r>
          </a:p>
          <a:p>
            <a:pPr algn="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"/>
              <a:t>arial bold 8 pt</a:t>
            </a:r>
          </a:p>
        </p:txBody>
      </p:sp>
      <p:sp>
        <p:nvSpPr>
          <p:cNvPr id="126" name="Shape 126"/>
          <p:cNvSpPr/>
          <p:nvPr/>
        </p:nvSpPr>
        <p:spPr>
          <a:xfrm>
            <a:off x="8755345" y="403482"/>
            <a:ext cx="14725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Luogo e data arial regular 8 pt</a:t>
            </a:r>
          </a:p>
        </p:txBody>
      </p:sp>
      <p:pic>
        <p:nvPicPr>
          <p:cNvPr id="11" name="image3.png"/>
          <p:cNvPicPr>
            <a:picLocks noChangeAspect="1"/>
          </p:cNvPicPr>
          <p:nvPr/>
        </p:nvPicPr>
        <p:blipFill rotWithShape="1">
          <a:blip r:embed="rId3"/>
          <a:srcRect l="66801" r="78" b="90061"/>
          <a:stretch/>
        </p:blipFill>
        <p:spPr>
          <a:xfrm>
            <a:off x="7491476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 rotWithShape="1">
          <a:blip r:embed="rId3"/>
          <a:srcRect l="66801" r="78" b="90061"/>
          <a:stretch/>
        </p:blipFill>
        <p:spPr>
          <a:xfrm>
            <a:off x="9144009" y="1"/>
            <a:ext cx="3040655" cy="6830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2291379" y="2247622"/>
            <a:ext cx="301214" cy="3899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hape 121"/>
          <p:cNvSpPr/>
          <p:nvPr/>
        </p:nvSpPr>
        <p:spPr>
          <a:xfrm>
            <a:off x="424237" y="2247622"/>
            <a:ext cx="6096879" cy="361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Aft>
                <a:spcPts val="600"/>
              </a:spcAft>
            </a:pPr>
            <a:r>
              <a:rPr lang="it-IT" sz="2000" b="1" dirty="0">
                <a:solidFill>
                  <a:srgbClr val="00B050"/>
                </a:solidFill>
              </a:rPr>
              <a:t>DOMAIN 3: RIGOUR OF DEVELOPMENT</a:t>
            </a:r>
          </a:p>
          <a:p>
            <a:pPr>
              <a:spcAft>
                <a:spcPts val="600"/>
              </a:spcAft>
            </a:pPr>
            <a:endParaRPr lang="it-IT" sz="2400" dirty="0"/>
          </a:p>
          <a:p>
            <a:pPr>
              <a:spcAft>
                <a:spcPts val="600"/>
              </a:spcAft>
            </a:pPr>
            <a:r>
              <a:rPr lang="it-IT" sz="2000" dirty="0"/>
              <a:t>1. </a:t>
            </a:r>
            <a:r>
              <a:rPr lang="it-IT" sz="2000" b="1" dirty="0" err="1">
                <a:solidFill>
                  <a:srgbClr val="00B050"/>
                </a:solidFill>
              </a:rPr>
              <a:t>Systematic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b="1" dirty="0" err="1">
                <a:solidFill>
                  <a:srgbClr val="00B050"/>
                </a:solidFill>
              </a:rPr>
              <a:t>methods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to </a:t>
            </a:r>
            <a:r>
              <a:rPr lang="it-IT" sz="2000" dirty="0" err="1"/>
              <a:t>search</a:t>
            </a:r>
            <a:r>
              <a:rPr lang="it-IT" sz="2000" dirty="0"/>
              <a:t> for </a:t>
            </a:r>
            <a:r>
              <a:rPr lang="it-IT" sz="2000" dirty="0" err="1"/>
              <a:t>evidence</a:t>
            </a:r>
            <a:r>
              <a:rPr lang="it-IT" sz="2000" dirty="0"/>
              <a:t>.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2. </a:t>
            </a:r>
            <a:r>
              <a:rPr lang="it-IT" sz="2000" b="1" dirty="0">
                <a:solidFill>
                  <a:srgbClr val="00B050"/>
                </a:solidFill>
              </a:rPr>
              <a:t>There </a:t>
            </a:r>
            <a:r>
              <a:rPr lang="it-IT" sz="2000" b="1" dirty="0" err="1">
                <a:solidFill>
                  <a:srgbClr val="00B050"/>
                </a:solidFill>
              </a:rPr>
              <a:t>is</a:t>
            </a:r>
            <a:r>
              <a:rPr lang="it-IT" sz="2000" b="1" dirty="0">
                <a:solidFill>
                  <a:srgbClr val="00B050"/>
                </a:solidFill>
              </a:rPr>
              <a:t> an </a:t>
            </a:r>
            <a:r>
              <a:rPr lang="it-IT" sz="2000" b="1" dirty="0" err="1">
                <a:solidFill>
                  <a:srgbClr val="00B050"/>
                </a:solidFill>
              </a:rPr>
              <a:t>explicit</a:t>
            </a:r>
            <a:r>
              <a:rPr lang="it-IT" sz="2000" b="1" dirty="0">
                <a:solidFill>
                  <a:srgbClr val="00B050"/>
                </a:solidFill>
              </a:rPr>
              <a:t> link between the </a:t>
            </a:r>
            <a:r>
              <a:rPr lang="it-IT" sz="2000" b="1" dirty="0" err="1">
                <a:solidFill>
                  <a:srgbClr val="00B050"/>
                </a:solidFill>
              </a:rPr>
              <a:t>recommendations</a:t>
            </a:r>
            <a:r>
              <a:rPr lang="it-IT" sz="2000" b="1" dirty="0">
                <a:solidFill>
                  <a:srgbClr val="00B050"/>
                </a:solidFill>
              </a:rPr>
              <a:t> and the </a:t>
            </a:r>
            <a:r>
              <a:rPr lang="it-IT" sz="2000" b="1" dirty="0" err="1">
                <a:solidFill>
                  <a:srgbClr val="00B050"/>
                </a:solidFill>
              </a:rPr>
              <a:t>supporting</a:t>
            </a:r>
            <a:r>
              <a:rPr lang="it-IT" sz="2000" b="1" dirty="0">
                <a:solidFill>
                  <a:srgbClr val="00B050"/>
                </a:solidFill>
              </a:rPr>
              <a:t> </a:t>
            </a:r>
            <a:r>
              <a:rPr lang="it-IT" sz="2000" b="1" dirty="0" err="1">
                <a:solidFill>
                  <a:srgbClr val="00B050"/>
                </a:solidFill>
              </a:rPr>
              <a:t>evidence</a:t>
            </a:r>
            <a:r>
              <a:rPr lang="it-IT" sz="2000" b="1" dirty="0">
                <a:solidFill>
                  <a:srgbClr val="00B05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3. The </a:t>
            </a:r>
            <a:r>
              <a:rPr lang="it-IT" sz="2000" dirty="0" err="1"/>
              <a:t>guideline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externally</a:t>
            </a:r>
            <a:r>
              <a:rPr lang="it-IT" sz="2000" dirty="0"/>
              <a:t> </a:t>
            </a:r>
            <a:r>
              <a:rPr lang="it-IT" sz="2000" dirty="0" err="1"/>
              <a:t>reviewed</a:t>
            </a:r>
            <a:r>
              <a:rPr lang="it-IT" sz="2000" dirty="0"/>
              <a:t> by </a:t>
            </a:r>
            <a:r>
              <a:rPr lang="it-IT" sz="2000" dirty="0" err="1"/>
              <a:t>experts</a:t>
            </a:r>
            <a:r>
              <a:rPr lang="it-IT" sz="2000" dirty="0"/>
              <a:t> </a:t>
            </a:r>
            <a:r>
              <a:rPr lang="it-IT" sz="2000" dirty="0" err="1"/>
              <a:t>prior</a:t>
            </a:r>
            <a:r>
              <a:rPr lang="it-IT" sz="2000" dirty="0"/>
              <a:t> to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publication</a:t>
            </a:r>
            <a:r>
              <a:rPr lang="it-IT" sz="2000" dirty="0"/>
              <a:t>.</a:t>
            </a:r>
          </a:p>
          <a:p>
            <a:pPr>
              <a:spcAft>
                <a:spcPts val="600"/>
              </a:spcAft>
            </a:pPr>
            <a:r>
              <a:rPr lang="it-IT" sz="2000" dirty="0"/>
              <a:t>4. A procedure for </a:t>
            </a:r>
            <a:r>
              <a:rPr lang="it-IT" sz="2000" b="1" dirty="0" err="1"/>
              <a:t>updating</a:t>
            </a:r>
            <a:r>
              <a:rPr lang="it-IT" sz="2000" dirty="0"/>
              <a:t> the </a:t>
            </a:r>
            <a:r>
              <a:rPr lang="it-IT" sz="2000" dirty="0" err="1"/>
              <a:t>guideline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provided</a:t>
            </a:r>
            <a:r>
              <a:rPr lang="it-IT" sz="2000" dirty="0"/>
              <a:t>.</a:t>
            </a:r>
          </a:p>
        </p:txBody>
      </p:sp>
      <p:sp>
        <p:nvSpPr>
          <p:cNvPr id="4" name="Rettangolo 3"/>
          <p:cNvSpPr/>
          <p:nvPr/>
        </p:nvSpPr>
        <p:spPr>
          <a:xfrm>
            <a:off x="8263807" y="2066538"/>
            <a:ext cx="3392906" cy="185077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7774603" y="39687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2146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464</Words>
  <Application>Microsoft Office PowerPoint</Application>
  <PresentationFormat>Widescreen</PresentationFormat>
  <Paragraphs>91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Edoardo Mannucci</dc:creator>
  <cp:lastModifiedBy>user</cp:lastModifiedBy>
  <cp:revision>62</cp:revision>
  <dcterms:created xsi:type="dcterms:W3CDTF">2017-01-17T17:42:12Z</dcterms:created>
  <dcterms:modified xsi:type="dcterms:W3CDTF">2024-05-10T17:21:10Z</dcterms:modified>
</cp:coreProperties>
</file>